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02825"/>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102" autoAdjust="0"/>
    <p:restoredTop sz="94637" autoAdjust="0"/>
  </p:normalViewPr>
  <p:slideViewPr>
    <p:cSldViewPr>
      <p:cViewPr>
        <p:scale>
          <a:sx n="45" d="100"/>
          <a:sy n="45" d="100"/>
        </p:scale>
        <p:origin x="1552" y="600"/>
      </p:cViewPr>
      <p:guideLst>
        <p:guide orient="horz" pos="6912"/>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99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2653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147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8739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t>7/18/12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5732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2D8F-9744-48DB-AD36-48F0380401B8}" type="datetimeFigureOut">
              <a:rPr lang="en-US" smtClean="0"/>
              <a:t>7/18/12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65595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2D8F-9744-48DB-AD36-48F0380401B8}" type="datetimeFigureOut">
              <a:rPr lang="en-US" smtClean="0"/>
              <a:t>7/18/12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9578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2D8F-9744-48DB-AD36-48F0380401B8}" type="datetimeFigureOut">
              <a:rPr lang="en-US" smtClean="0"/>
              <a:t>7/18/12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2740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t>7/18/12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30392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946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15873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5F42D8F-9744-48DB-AD36-48F0380401B8}" type="datetimeFigureOut">
              <a:rPr lang="en-US" smtClean="0"/>
              <a:t>7/18/12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2A4BEE73-96EC-4170-8183-E27D649616F9}" type="slidenum">
              <a:rPr lang="en-US" smtClean="0"/>
              <a:t>‹#›</a:t>
            </a:fld>
            <a:endParaRPr lang="en-US"/>
          </a:p>
        </p:txBody>
      </p:sp>
      <p:sp>
        <p:nvSpPr>
          <p:cNvPr id="8" name="Rectangle 7"/>
          <p:cNvSpPr/>
          <p:nvPr/>
        </p:nvSpPr>
        <p:spPr>
          <a:xfrm>
            <a:off x="0" y="21476469"/>
            <a:ext cx="43891200" cy="457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21400269"/>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93036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 y="-76200"/>
            <a:ext cx="43891200" cy="1828800"/>
          </a:xfrm>
          <a:prstGeom prst="rect">
            <a:avLst/>
          </a:prstGeom>
        </p:spPr>
      </p:pic>
    </p:spTree>
    <p:extLst>
      <p:ext uri="{BB962C8B-B14F-4D97-AF65-F5344CB8AC3E}">
        <p14:creationId xmlns:p14="http://schemas.microsoft.com/office/powerpoint/2010/main" val="3680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tiff"/><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gif"/><Relationship Id="rId7" Type="http://schemas.openxmlformats.org/officeDocument/2006/relationships/image" Target="../media/image7.jpg"/><Relationship Id="rId8" Type="http://schemas.openxmlformats.org/officeDocument/2006/relationships/image" Target="../media/image8.emf"/><Relationship Id="rId9" Type="http://schemas.openxmlformats.org/officeDocument/2006/relationships/image" Target="../media/image9.jpg"/><Relationship Id="rId10"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1" y="3581400"/>
            <a:ext cx="43891200" cy="4572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02825"/>
                </a:solidFill>
              </a:rPr>
              <a:t>Team Members: Charniece Huff (Spelman College), Bernard Aldrich Jr. (Jackson State University)  Mentor: </a:t>
            </a:r>
            <a:r>
              <a:rPr lang="en-US" sz="2400" dirty="0" err="1" smtClean="0">
                <a:solidFill>
                  <a:srgbClr val="302825"/>
                </a:solidFill>
              </a:rPr>
              <a:t>Je’aime</a:t>
            </a:r>
            <a:r>
              <a:rPr lang="en-US" sz="2400" dirty="0" smtClean="0">
                <a:solidFill>
                  <a:srgbClr val="302825"/>
                </a:solidFill>
              </a:rPr>
              <a:t> Powell (Elizabeth City State University)</a:t>
            </a:r>
          </a:p>
        </p:txBody>
      </p:sp>
      <p:sp>
        <p:nvSpPr>
          <p:cNvPr id="5" name="Rectangle 4"/>
          <p:cNvSpPr/>
          <p:nvPr/>
        </p:nvSpPr>
        <p:spPr>
          <a:xfrm>
            <a:off x="4" y="1790700"/>
            <a:ext cx="43891200" cy="18288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ea typeface="ＭＳ Ｐゴシック" charset="-128"/>
                <a:cs typeface="ＭＳ Ｐゴシック" charset="-128"/>
              </a:rPr>
              <a:t>Spectroscopic Image Signature Classification of Land Cover Types using Multi-Spectral Data within a Neural Network </a:t>
            </a:r>
            <a:endParaRPr lang="en-US" sz="6000" dirty="0" smtClean="0">
              <a:solidFill>
                <a:srgbClr val="302825"/>
              </a:solidFill>
            </a:endParaRP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7010400"/>
            <a:ext cx="6400800" cy="13449833"/>
          </a:xfrm>
          <a:prstGeom prst="rect">
            <a:avLst/>
          </a:prstGeom>
          <a:noFill/>
        </p:spPr>
        <p:txBody>
          <a:bodyPr wrap="square" rtlCol="0">
            <a:spAutoFit/>
          </a:bodyPr>
          <a:lstStyle/>
          <a:p>
            <a:r>
              <a:rPr lang="en-US" sz="2800" b="1" dirty="0" smtClean="0"/>
              <a:t>ABSTRACT</a:t>
            </a:r>
          </a:p>
          <a:p>
            <a:pPr algn="just"/>
            <a:r>
              <a:rPr lang="en-US" sz="2800" dirty="0"/>
              <a:t>Through improvements in technology, high resolution multi-spectral imaging allowed new capabilities to become available in the remote sensing field.  Spectral signature classification technologies existed in the chemical spectroscopy field to identify minerals by way of active </a:t>
            </a:r>
            <a:r>
              <a:rPr lang="en-US" sz="2800" dirty="0" smtClean="0"/>
              <a:t>systems [1]. </a:t>
            </a:r>
            <a:r>
              <a:rPr lang="en-US" sz="2800" dirty="0"/>
              <a:t>The theory of this paper surrounded the premise that passive systems can provide spectral signatures of objects within images from satellite platforms. Specifically this paper targeted land cover types from the </a:t>
            </a:r>
            <a:r>
              <a:rPr lang="en-US" sz="2800" dirty="0" err="1"/>
              <a:t>Kittyhawk</a:t>
            </a:r>
            <a:r>
              <a:rPr lang="en-US" sz="2800" dirty="0"/>
              <a:t>, North Carolina area. Multi-spectral signals presented up to seven individual readings per pixel. As the decision support system, a neural network was trained to decide the type of land cover based on the band readings. In an effort to determine specific land cover types based on need, ground </a:t>
            </a:r>
            <a:r>
              <a:rPr lang="en-US" sz="2800" dirty="0" err="1"/>
              <a:t>truthed</a:t>
            </a:r>
            <a:r>
              <a:rPr lang="en-US" sz="2800" dirty="0"/>
              <a:t> spectral readings were also classified using a linear model to convert the readings into approximate satellite readings. The converted readings were then classified by the trained neural network. A minimal r-squared valued of 86% was required to be considered a viable method of image </a:t>
            </a:r>
            <a:r>
              <a:rPr lang="en-US" sz="2800" dirty="0" smtClean="0"/>
              <a:t>classification.</a:t>
            </a:r>
            <a:endParaRPr lang="en-US" sz="2800" dirty="0"/>
          </a:p>
          <a:p>
            <a:endParaRPr lang="en-US" sz="2800" dirty="0"/>
          </a:p>
        </p:txBody>
      </p:sp>
      <p:sp>
        <p:nvSpPr>
          <p:cNvPr id="13" name="TextBox 12"/>
          <p:cNvSpPr txBox="1"/>
          <p:nvPr/>
        </p:nvSpPr>
        <p:spPr>
          <a:xfrm>
            <a:off x="7315200" y="4114800"/>
            <a:ext cx="6248400" cy="8710075"/>
          </a:xfrm>
          <a:prstGeom prst="rect">
            <a:avLst/>
          </a:prstGeom>
          <a:noFill/>
        </p:spPr>
        <p:txBody>
          <a:bodyPr wrap="square" rtlCol="0">
            <a:spAutoFit/>
          </a:bodyPr>
          <a:lstStyle/>
          <a:p>
            <a:r>
              <a:rPr lang="en-US" sz="2800" b="1" dirty="0" smtClean="0"/>
              <a:t>PURPOSE</a:t>
            </a:r>
            <a:endParaRPr lang="en-US" sz="2800" b="1" dirty="0"/>
          </a:p>
          <a:p>
            <a:pPr algn="just"/>
            <a:r>
              <a:rPr lang="en-US" sz="2400" dirty="0" smtClean="0"/>
              <a:t>Remote </a:t>
            </a:r>
            <a:r>
              <a:rPr lang="en-US" sz="2400" dirty="0"/>
              <a:t>sensing is the science of obtaining information about objects or areas from a distance, typically from aircraft or satellites [2]. </a:t>
            </a:r>
            <a:r>
              <a:rPr lang="en-US" sz="2400" dirty="0" smtClean="0"/>
              <a:t>Current methods for </a:t>
            </a:r>
            <a:r>
              <a:rPr lang="en-US" sz="2400" dirty="0"/>
              <a:t>classifying land cover types over large </a:t>
            </a:r>
            <a:r>
              <a:rPr lang="en-US" sz="2400" dirty="0" smtClean="0"/>
              <a:t>areas are limited to allow </a:t>
            </a:r>
            <a:r>
              <a:rPr lang="en-US" sz="2400" dirty="0"/>
              <a:t>data to be acquired in repeatable manners [1]</a:t>
            </a:r>
            <a:r>
              <a:rPr lang="en-US" sz="2400" dirty="0" smtClean="0"/>
              <a:t>. The purpose of this </a:t>
            </a:r>
            <a:r>
              <a:rPr lang="en-US" sz="2400" dirty="0"/>
              <a:t>project is </a:t>
            </a:r>
            <a:r>
              <a:rPr lang="en-US" sz="2400" dirty="0" smtClean="0"/>
              <a:t>to determine if </a:t>
            </a:r>
            <a:r>
              <a:rPr lang="en-US" sz="2400" dirty="0"/>
              <a:t>a Neural Network </a:t>
            </a:r>
            <a:r>
              <a:rPr lang="en-US" sz="2400" dirty="0" smtClean="0"/>
              <a:t>can classify </a:t>
            </a:r>
            <a:r>
              <a:rPr lang="en-US" sz="2400" dirty="0"/>
              <a:t>land cover types with at </a:t>
            </a:r>
            <a:r>
              <a:rPr lang="en-US" sz="2400" dirty="0" smtClean="0"/>
              <a:t>least 86% accuracy? Sub questions include;</a:t>
            </a:r>
          </a:p>
          <a:p>
            <a:pPr marL="457200" lvl="0" indent="-457200">
              <a:buFont typeface="Arial"/>
              <a:buChar char="•"/>
            </a:pPr>
            <a:r>
              <a:rPr lang="en-US" sz="2400" dirty="0" smtClean="0"/>
              <a:t>How to develop a sensor platform housing lab spectral equipment enabling use for field work?</a:t>
            </a:r>
          </a:p>
          <a:p>
            <a:pPr marL="457200" lvl="0" indent="-457200">
              <a:buFont typeface="Arial"/>
              <a:buChar char="•"/>
            </a:pPr>
            <a:r>
              <a:rPr lang="en-US" sz="2400" dirty="0" smtClean="0"/>
              <a:t>What </a:t>
            </a:r>
            <a:r>
              <a:rPr lang="en-US" sz="2400" dirty="0"/>
              <a:t>would be the best possible workflow to collect data using available equipment?</a:t>
            </a:r>
          </a:p>
          <a:p>
            <a:pPr marL="457200" lvl="0" indent="-457200">
              <a:buFont typeface="Arial"/>
              <a:buChar char="•"/>
            </a:pPr>
            <a:r>
              <a:rPr lang="en-US" sz="2400" dirty="0" smtClean="0"/>
              <a:t>What </a:t>
            </a:r>
            <a:r>
              <a:rPr lang="en-US" sz="2400" dirty="0"/>
              <a:t>correlation exists between Landsat readings and spectrometer readings if any?</a:t>
            </a:r>
          </a:p>
          <a:p>
            <a:pPr marL="457200" lvl="0" indent="-457200">
              <a:buFont typeface="Arial"/>
              <a:buChar char="•"/>
            </a:pPr>
            <a:r>
              <a:rPr lang="en-US" sz="2400" dirty="0" smtClean="0"/>
              <a:t>How </a:t>
            </a:r>
            <a:r>
              <a:rPr lang="en-US" sz="2400" dirty="0"/>
              <a:t>can a neural network be utilized to perform land cover classifications?</a:t>
            </a:r>
          </a:p>
          <a:p>
            <a:pPr marL="457200" lvl="0" indent="-457200">
              <a:buFont typeface="Arial"/>
              <a:buChar char="•"/>
            </a:pPr>
            <a:r>
              <a:rPr lang="en-US" sz="2400" dirty="0" smtClean="0"/>
              <a:t>Can </a:t>
            </a:r>
            <a:r>
              <a:rPr lang="en-US" sz="2400" dirty="0"/>
              <a:t>a neural network classify land cover types with at least 86% accuracy?</a:t>
            </a:r>
          </a:p>
          <a:p>
            <a:pPr marL="457200" lvl="0" indent="-457200">
              <a:buFont typeface="Arial"/>
              <a:buChar char="•"/>
            </a:pPr>
            <a:endParaRPr lang="en-US" sz="2400" dirty="0"/>
          </a:p>
          <a:p>
            <a:pPr algn="just"/>
            <a:endParaRPr lang="en-US" sz="2800" dirty="0"/>
          </a:p>
        </p:txBody>
      </p:sp>
      <p:sp>
        <p:nvSpPr>
          <p:cNvPr id="15" name="Rectangle 14"/>
          <p:cNvSpPr/>
          <p:nvPr/>
        </p:nvSpPr>
        <p:spPr>
          <a:xfrm>
            <a:off x="-8021" y="1792304"/>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5679400" y="4114800"/>
            <a:ext cx="11887200" cy="5755421"/>
          </a:xfrm>
          <a:prstGeom prst="rect">
            <a:avLst/>
          </a:prstGeom>
          <a:noFill/>
        </p:spPr>
        <p:txBody>
          <a:bodyPr wrap="square" rtlCol="0">
            <a:spAutoFit/>
          </a:bodyPr>
          <a:lstStyle/>
          <a:p>
            <a:pPr algn="just">
              <a:spcAft>
                <a:spcPts val="1200"/>
              </a:spcAft>
            </a:pPr>
            <a:r>
              <a:rPr lang="en-US" sz="2800" b="1" dirty="0" smtClean="0"/>
              <a:t>CONCLUSIONS</a:t>
            </a:r>
            <a:endParaRPr lang="en-US" sz="2800" b="1" dirty="0"/>
          </a:p>
          <a:p>
            <a:pPr marL="457200" lvl="0" indent="-457200">
              <a:buFont typeface="Arial"/>
              <a:buChar char="•"/>
            </a:pPr>
            <a:r>
              <a:rPr lang="en-US" sz="2400" dirty="0" smtClean="0"/>
              <a:t>The Spectator Instrumentation Platform was designed and constructed to house the lab </a:t>
            </a:r>
            <a:r>
              <a:rPr lang="en-US" sz="2400" dirty="0"/>
              <a:t>spectral equipment enabling use for field </a:t>
            </a:r>
            <a:r>
              <a:rPr lang="en-US" sz="2400" dirty="0" smtClean="0"/>
              <a:t>work.</a:t>
            </a:r>
            <a:endParaRPr lang="en-US" sz="2400" dirty="0"/>
          </a:p>
          <a:p>
            <a:pPr marL="457200" lvl="0" indent="-457200">
              <a:buFont typeface="Arial"/>
              <a:buChar char="•"/>
            </a:pPr>
            <a:r>
              <a:rPr lang="en-US" sz="2400" dirty="0" smtClean="0"/>
              <a:t>Within the methodology a workflow to collect, convert, and organize the spectral data was discussed.</a:t>
            </a:r>
            <a:endParaRPr lang="en-US" sz="2400" dirty="0"/>
          </a:p>
          <a:p>
            <a:pPr marL="457200" lvl="0" indent="-457200">
              <a:buFont typeface="Arial"/>
              <a:buChar char="•"/>
            </a:pPr>
            <a:r>
              <a:rPr lang="en-US" sz="2400" dirty="0" smtClean="0"/>
              <a:t>It was found that Landsat readings were in a brightness scale that ranged from 0 – 255 while the spectrometer was in a illuminate scale of 0-65535. To correlate the two data sets a linear regression was performed per band to generate a conversion formula.</a:t>
            </a:r>
            <a:endParaRPr lang="en-US" sz="2400" dirty="0"/>
          </a:p>
          <a:p>
            <a:pPr marL="457200" lvl="0" indent="-457200">
              <a:buFont typeface="Arial"/>
              <a:buChar char="•"/>
            </a:pPr>
            <a:r>
              <a:rPr lang="en-US" sz="2400" dirty="0" smtClean="0"/>
              <a:t>Through the use of the multilayered perceptron neural network function of WEKA, and a generated </a:t>
            </a:r>
            <a:r>
              <a:rPr lang="en-US" sz="2400" dirty="0" err="1" smtClean="0"/>
              <a:t>arff</a:t>
            </a:r>
            <a:r>
              <a:rPr lang="en-US" sz="2400" dirty="0" smtClean="0"/>
              <a:t> file the classification took place.</a:t>
            </a:r>
            <a:endParaRPr lang="en-US" sz="2400" dirty="0"/>
          </a:p>
          <a:p>
            <a:pPr marL="342900" indent="-342900" algn="just">
              <a:buFont typeface="Arial"/>
              <a:buChar char="•"/>
            </a:pPr>
            <a:r>
              <a:rPr lang="en-US" sz="2400" dirty="0"/>
              <a:t>The Neural Network was able classify the two land cover types with a 100% accuracy. </a:t>
            </a:r>
          </a:p>
          <a:p>
            <a:pPr algn="just">
              <a:spcAft>
                <a:spcPts val="1200"/>
              </a:spcAft>
            </a:pPr>
            <a:endParaRPr lang="en-US" sz="2000" b="1" dirty="0" smtClean="0"/>
          </a:p>
          <a:p>
            <a:pPr algn="just">
              <a:spcAft>
                <a:spcPts val="1200"/>
              </a:spcAft>
            </a:pPr>
            <a:endParaRPr lang="en-US" sz="3000" b="1" dirty="0" smtClean="0"/>
          </a:p>
          <a:p>
            <a:pPr algn="just">
              <a:spcAft>
                <a:spcPts val="1200"/>
              </a:spcAft>
            </a:pPr>
            <a:endParaRPr lang="en-US" sz="2000" b="1" dirty="0"/>
          </a:p>
        </p:txBody>
      </p:sp>
      <p:sp>
        <p:nvSpPr>
          <p:cNvPr id="18" name="TextBox 17"/>
          <p:cNvSpPr txBox="1"/>
          <p:nvPr/>
        </p:nvSpPr>
        <p:spPr>
          <a:xfrm>
            <a:off x="29260800" y="8001000"/>
            <a:ext cx="6629400" cy="400110"/>
          </a:xfrm>
          <a:prstGeom prst="rect">
            <a:avLst/>
          </a:prstGeom>
          <a:noFill/>
        </p:spPr>
        <p:txBody>
          <a:bodyPr wrap="square" rtlCol="0">
            <a:spAutoFit/>
          </a:bodyPr>
          <a:lstStyle/>
          <a:p>
            <a:endParaRPr lang="en-US" sz="2000" dirty="0" smtClean="0"/>
          </a:p>
        </p:txBody>
      </p:sp>
      <p:sp>
        <p:nvSpPr>
          <p:cNvPr id="19" name="TextBox 18"/>
          <p:cNvSpPr txBox="1"/>
          <p:nvPr/>
        </p:nvSpPr>
        <p:spPr>
          <a:xfrm>
            <a:off x="37871400" y="5257800"/>
            <a:ext cx="5638800" cy="13449833"/>
          </a:xfrm>
          <a:prstGeom prst="rect">
            <a:avLst/>
          </a:prstGeom>
          <a:noFill/>
        </p:spPr>
        <p:txBody>
          <a:bodyPr wrap="square" rtlCol="0">
            <a:spAutoFit/>
          </a:bodyPr>
          <a:lstStyle/>
          <a:p>
            <a:r>
              <a:rPr lang="en-US" sz="2800" b="1" dirty="0" smtClean="0">
                <a:latin typeface="Calibri"/>
                <a:cs typeface="Calibri"/>
              </a:rPr>
              <a:t>FUTURE WORK</a:t>
            </a:r>
          </a:p>
          <a:p>
            <a:pPr algn="just"/>
            <a:r>
              <a:rPr lang="en-US" sz="2400" dirty="0">
                <a:latin typeface="Calibri"/>
                <a:cs typeface="Calibri"/>
              </a:rPr>
              <a:t>Further development of a larger data set sample with varied land cover types is needed in order to exhaustively investigate the classification of land cover types using spectral signatures.  Specifically mixed pixel classifications should be explored using the spectral signature technique.  The lab spectrometer used limited the data, allowing sample readings to reach up to only four out of the seven bands that existed. Expanded spectral equipment should be obtained in order to carry out the investigation.  Having access to X-band (hyper-spectral) high resolution data or writing an image grant far in advance of the investigation to achieve access to a high-resolution satellite in which to verify the spectral readings collected from the ground truth data is necessary for achieving truly unique spectral signatures.  Development of a software macro or all- inclusive application to cut down on data collection time is highly recommended. Developing a program that would take a picture and name that picture; take the spectral signature and name that spectral signature; and mark the GPS coordinate, name the GPS coordinate, and save the GPS coordinate as a KML (keyhole markup language) file would be invaluable to future researchers. Using a netbook or a full blown notebook with higher system specifications and minimal programs installed on the device is also highly recommended allowing for smooth and quick data </a:t>
            </a:r>
            <a:r>
              <a:rPr lang="en-US" sz="2400" dirty="0">
                <a:latin typeface="Cambria"/>
                <a:cs typeface="Cambria"/>
              </a:rPr>
              <a:t>collection.</a:t>
            </a:r>
          </a:p>
        </p:txBody>
      </p:sp>
      <p:sp>
        <p:nvSpPr>
          <p:cNvPr id="20" name="TextBox 19"/>
          <p:cNvSpPr txBox="1"/>
          <p:nvPr/>
        </p:nvSpPr>
        <p:spPr>
          <a:xfrm>
            <a:off x="19812000" y="18652391"/>
            <a:ext cx="23774400" cy="32932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tlCol="0">
            <a:spAutoFit/>
          </a:bodyPr>
          <a:lstStyle/>
          <a:p>
            <a:r>
              <a:rPr lang="en-US" sz="2800" b="1" cap="small" dirty="0" smtClean="0">
                <a:latin typeface="Calibri"/>
                <a:cs typeface="Calibri"/>
              </a:rPr>
              <a:t>REFERENCES</a:t>
            </a:r>
            <a:endParaRPr lang="en-US" sz="2800" b="1" cap="small" dirty="0" smtClean="0">
              <a:latin typeface="Calibri"/>
              <a:cs typeface="Calibri"/>
            </a:endParaRPr>
          </a:p>
          <a:p>
            <a:pPr marL="457200" lvl="0" indent="-457200">
              <a:buFont typeface="+mj-lt"/>
              <a:buAutoNum type="arabicPeriod"/>
            </a:pPr>
            <a:r>
              <a:rPr lang="en-US" sz="2000" dirty="0"/>
              <a:t>J. Clerk Maxwell, A Treatise on Electricity and Magnetism, 3rd ed., vol. 2. Oxford: Clarendon, 1892, pp.68–73.</a:t>
            </a:r>
          </a:p>
          <a:p>
            <a:pPr marL="457200" lvl="0" indent="-457200">
              <a:buFont typeface="+mj-lt"/>
              <a:buAutoNum type="arabicPeriod"/>
            </a:pPr>
            <a:r>
              <a:rPr lang="en-US" sz="2000" dirty="0"/>
              <a:t>I. S. Jacobs and C. P. Bean, “Fine particles, thin films and exchange anisotropy,” in Magnetism, vol. III, G. T. </a:t>
            </a:r>
            <a:r>
              <a:rPr lang="en-US" sz="2000" dirty="0" err="1"/>
              <a:t>Rado</a:t>
            </a:r>
            <a:r>
              <a:rPr lang="en-US" sz="2000" dirty="0"/>
              <a:t> and H. Suhl, Eds. New York: Academic, 1963, pp. 271–350.</a:t>
            </a:r>
          </a:p>
          <a:p>
            <a:pPr marL="457200" lvl="0" indent="-457200">
              <a:buFont typeface="+mj-lt"/>
              <a:buAutoNum type="arabicPeriod"/>
            </a:pPr>
            <a:r>
              <a:rPr lang="en-US" sz="2000" dirty="0"/>
              <a:t>K. </a:t>
            </a:r>
            <a:r>
              <a:rPr lang="en-US" sz="2000" dirty="0" err="1"/>
              <a:t>Elissa</a:t>
            </a:r>
            <a:r>
              <a:rPr lang="en-US" sz="2000" dirty="0"/>
              <a:t>, “Title of paper if known,” unpublished.</a:t>
            </a:r>
          </a:p>
          <a:p>
            <a:pPr marL="457200" lvl="0" indent="-457200">
              <a:buFont typeface="+mj-lt"/>
              <a:buAutoNum type="arabicPeriod"/>
            </a:pPr>
            <a:r>
              <a:rPr lang="en-US" sz="2000" dirty="0"/>
              <a:t>R. Nicole, “Title of paper with only first word capitalized,” J. Name Stand. Abbrev., in press.</a:t>
            </a:r>
          </a:p>
          <a:p>
            <a:pPr marL="457200" lvl="0" indent="-457200">
              <a:buFont typeface="+mj-lt"/>
              <a:buAutoNum type="arabicPeriod"/>
            </a:pPr>
            <a:r>
              <a:rPr lang="en-US" sz="2000" dirty="0"/>
              <a:t>Y. Yorozu, M. Hirano, K. Oka, and Y. </a:t>
            </a:r>
            <a:r>
              <a:rPr lang="en-US" sz="2000" dirty="0" err="1"/>
              <a:t>Tagawa</a:t>
            </a:r>
            <a:r>
              <a:rPr lang="en-US" sz="2000" dirty="0"/>
              <a:t>, “Electron spectroscopy studies on magneto-optical media and plastic substrate interface,” IEEE Transl. J. </a:t>
            </a:r>
            <a:r>
              <a:rPr lang="en-US" sz="2000" dirty="0" err="1"/>
              <a:t>Magn</a:t>
            </a:r>
            <a:r>
              <a:rPr lang="en-US" sz="2000" dirty="0"/>
              <a:t>. Japan, vol. 2, pp. 740–741, August 1987 [Digests 9th Annual Conf. Magnetics Japan, p. 301, 1982].</a:t>
            </a:r>
          </a:p>
          <a:p>
            <a:pPr marL="457200" lvl="0" indent="-457200">
              <a:buFont typeface="+mj-lt"/>
              <a:buAutoNum type="arabicPeriod"/>
            </a:pPr>
            <a:r>
              <a:rPr lang="en-US" sz="2000" dirty="0"/>
              <a:t>M. Young, The Technical Writer's Handbook. Mill Valley, CA: University Science, 1989.</a:t>
            </a:r>
          </a:p>
          <a:p>
            <a:r>
              <a:rPr lang="en-US" sz="2000" dirty="0"/>
              <a:t/>
            </a:r>
            <a:br>
              <a:rPr lang="en-US" sz="2000" dirty="0"/>
            </a:br>
            <a:endParaRPr lang="en-US" sz="2000" dirty="0">
              <a:latin typeface="Times New Roman"/>
              <a:cs typeface="Times New Roman"/>
            </a:endParaRPr>
          </a:p>
        </p:txBody>
      </p:sp>
      <p:sp>
        <p:nvSpPr>
          <p:cNvPr id="2" name="TextBox 1"/>
          <p:cNvSpPr txBox="1"/>
          <p:nvPr/>
        </p:nvSpPr>
        <p:spPr>
          <a:xfrm>
            <a:off x="9906000" y="1219200"/>
            <a:ext cx="184666" cy="1231106"/>
          </a:xfrm>
          <a:prstGeom prst="rect">
            <a:avLst/>
          </a:prstGeom>
          <a:noFill/>
        </p:spPr>
        <p:txBody>
          <a:bodyPr wrap="none" rtlCol="0">
            <a:spAutoFit/>
          </a:bodyPr>
          <a:lstStyle/>
          <a:p>
            <a:endParaRPr lang="en-US" dirty="0"/>
          </a:p>
        </p:txBody>
      </p:sp>
      <p:sp>
        <p:nvSpPr>
          <p:cNvPr id="9" name="Rectangle 8"/>
          <p:cNvSpPr/>
          <p:nvPr/>
        </p:nvSpPr>
        <p:spPr>
          <a:xfrm>
            <a:off x="23774400" y="5410200"/>
            <a:ext cx="8305800" cy="1323439"/>
          </a:xfrm>
          <a:prstGeom prst="rect">
            <a:avLst/>
          </a:prstGeom>
        </p:spPr>
        <p:txBody>
          <a:bodyPr wrap="square">
            <a:spAutoFit/>
          </a:bodyPr>
          <a:lstStyle/>
          <a:p>
            <a:endParaRPr lang="en-US" sz="8000" dirty="0"/>
          </a:p>
        </p:txBody>
      </p:sp>
      <p:pic>
        <p:nvPicPr>
          <p:cNvPr id="3" name="Picture 2" descr="Screen Shot 2012-07-17 at 5.04.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114800"/>
            <a:ext cx="6769100" cy="2336800"/>
          </a:xfrm>
          <a:prstGeom prst="rect">
            <a:avLst/>
          </a:prstGeom>
        </p:spPr>
      </p:pic>
      <p:grpSp>
        <p:nvGrpSpPr>
          <p:cNvPr id="28" name="Group 27"/>
          <p:cNvGrpSpPr/>
          <p:nvPr/>
        </p:nvGrpSpPr>
        <p:grpSpPr>
          <a:xfrm>
            <a:off x="25679400" y="9220200"/>
            <a:ext cx="6304335" cy="5790968"/>
            <a:chOff x="26593800" y="5105400"/>
            <a:chExt cx="4953000" cy="4552694"/>
          </a:xfrm>
        </p:grpSpPr>
        <p:pic>
          <p:nvPicPr>
            <p:cNvPr id="23" name="Picture 3" descr="F:\NN Image.tiff"/>
            <p:cNvPicPr>
              <a:picLocks noChangeAspect="1" noChangeArrowheads="1"/>
            </p:cNvPicPr>
            <p:nvPr/>
          </p:nvPicPr>
          <p:blipFill rotWithShape="1">
            <a:blip r:embed="rId3">
              <a:extLst>
                <a:ext uri="{28A0092B-C50C-407E-A947-70E740481C1C}">
                  <a14:useLocalDpi xmlns:a14="http://schemas.microsoft.com/office/drawing/2010/main" val="0"/>
                </a:ext>
              </a:extLst>
            </a:blip>
            <a:srcRect t="25809" r="28388" b="8031"/>
            <a:stretch/>
          </p:blipFill>
          <p:spPr bwMode="auto">
            <a:xfrm>
              <a:off x="26593800" y="5105400"/>
              <a:ext cx="4446328" cy="3151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6668288" y="8610600"/>
              <a:ext cx="4878512" cy="1047494"/>
            </a:xfrm>
            <a:prstGeom prst="rect">
              <a:avLst/>
            </a:prstGeom>
            <a:noFill/>
          </p:spPr>
          <p:txBody>
            <a:bodyPr wrap="square" rtlCol="0">
              <a:spAutoFit/>
            </a:bodyPr>
            <a:lstStyle/>
            <a:p>
              <a:pPr algn="just">
                <a:spcAft>
                  <a:spcPts val="1200"/>
                </a:spcAft>
              </a:pPr>
              <a:r>
                <a:rPr lang="en-US" sz="2800" i="1" dirty="0" smtClean="0"/>
                <a:t>WEKA multilayer perceptron classification neural network scatter plot with 100% accuracy</a:t>
              </a:r>
              <a:endParaRPr lang="en-US" sz="2800" i="1" dirty="0" smtClean="0"/>
            </a:p>
          </p:txBody>
        </p:sp>
      </p:grpSp>
      <p:sp>
        <p:nvSpPr>
          <p:cNvPr id="29" name="TextBox 28"/>
          <p:cNvSpPr txBox="1"/>
          <p:nvPr/>
        </p:nvSpPr>
        <p:spPr>
          <a:xfrm>
            <a:off x="29489400" y="16459200"/>
            <a:ext cx="7010400" cy="523220"/>
          </a:xfrm>
          <a:prstGeom prst="rect">
            <a:avLst/>
          </a:prstGeom>
          <a:noFill/>
        </p:spPr>
        <p:txBody>
          <a:bodyPr wrap="square" rtlCol="0">
            <a:spAutoFit/>
          </a:bodyPr>
          <a:lstStyle/>
          <a:p>
            <a:endParaRPr lang="en-US" sz="2800" b="1" dirty="0" smtClean="0"/>
          </a:p>
        </p:txBody>
      </p:sp>
      <p:pic>
        <p:nvPicPr>
          <p:cNvPr id="37" name="Picture 36" descr="links-n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0" y="2209800"/>
            <a:ext cx="1752600" cy="650754"/>
          </a:xfrm>
          <a:prstGeom prst="rect">
            <a:avLst/>
          </a:prstGeom>
        </p:spPr>
      </p:pic>
      <p:pic>
        <p:nvPicPr>
          <p:cNvPr id="38" name="Picture 37" descr="cers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38600" y="3276600"/>
            <a:ext cx="1600200" cy="1600200"/>
          </a:xfrm>
          <a:prstGeom prst="rect">
            <a:avLst/>
          </a:prstGeom>
        </p:spPr>
      </p:pic>
      <p:pic>
        <p:nvPicPr>
          <p:cNvPr id="39" name="Picture 38" descr="onr_200wide_transparent_bla.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38200" y="3048000"/>
            <a:ext cx="2540000" cy="1117600"/>
          </a:xfrm>
          <a:prstGeom prst="rect">
            <a:avLst/>
          </a:prstGeom>
        </p:spPr>
      </p:pic>
      <p:pic>
        <p:nvPicPr>
          <p:cNvPr id="40" name="Picture 39" descr="NSF.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67000" y="4038600"/>
            <a:ext cx="1219200" cy="1219200"/>
          </a:xfrm>
          <a:prstGeom prst="rect">
            <a:avLst/>
          </a:prstGeom>
        </p:spPr>
      </p:pic>
      <p:grpSp>
        <p:nvGrpSpPr>
          <p:cNvPr id="10" name="Group 9"/>
          <p:cNvGrpSpPr/>
          <p:nvPr/>
        </p:nvGrpSpPr>
        <p:grpSpPr>
          <a:xfrm>
            <a:off x="32308800" y="13030200"/>
            <a:ext cx="5247578" cy="5412846"/>
            <a:chOff x="19888200" y="13792201"/>
            <a:chExt cx="7848600" cy="8095786"/>
          </a:xfrm>
        </p:grpSpPr>
        <p:pic>
          <p:nvPicPr>
            <p:cNvPr id="45" name="Picture 44"/>
            <p:cNvPicPr>
              <a:picLocks noChangeAspect="1"/>
            </p:cNvPicPr>
            <p:nvPr/>
          </p:nvPicPr>
          <p:blipFill>
            <a:blip r:embed="rId8"/>
            <a:stretch>
              <a:fillRect/>
            </a:stretch>
          </p:blipFill>
          <p:spPr>
            <a:xfrm>
              <a:off x="19964401" y="13792201"/>
              <a:ext cx="7696200" cy="5344583"/>
            </a:xfrm>
            <a:prstGeom prst="rect">
              <a:avLst/>
            </a:prstGeom>
          </p:spPr>
        </p:pic>
        <p:sp>
          <p:nvSpPr>
            <p:cNvPr id="48" name="Rectangle 47"/>
            <p:cNvSpPr/>
            <p:nvPr/>
          </p:nvSpPr>
          <p:spPr>
            <a:xfrm>
              <a:off x="19888200" y="19507200"/>
              <a:ext cx="7848600" cy="2380787"/>
            </a:xfrm>
            <a:prstGeom prst="rect">
              <a:avLst/>
            </a:prstGeom>
          </p:spPr>
          <p:txBody>
            <a:bodyPr wrap="square">
              <a:spAutoFit/>
            </a:bodyPr>
            <a:lstStyle/>
            <a:p>
              <a:r>
                <a:rPr lang="en-US" sz="2800" i="1" dirty="0"/>
                <a:t>The above figure was a graph showing the correlation between the Spectrometer B1 Illuminants to Landsat Brightness Values.  The graph </a:t>
              </a:r>
            </a:p>
          </p:txBody>
        </p:sp>
      </p:grpSp>
      <p:grpSp>
        <p:nvGrpSpPr>
          <p:cNvPr id="22" name="Group 21"/>
          <p:cNvGrpSpPr/>
          <p:nvPr/>
        </p:nvGrpSpPr>
        <p:grpSpPr>
          <a:xfrm>
            <a:off x="19888200" y="12268200"/>
            <a:ext cx="5334000" cy="5804595"/>
            <a:chOff x="14554200" y="14020800"/>
            <a:chExt cx="5610459" cy="6105446"/>
          </a:xfrm>
        </p:grpSpPr>
        <p:pic>
          <p:nvPicPr>
            <p:cNvPr id="49" name="Content Placeholder 6"/>
            <p:cNvPicPr>
              <a:picLocks noChangeAspect="1"/>
            </p:cNvPicPr>
            <p:nvPr/>
          </p:nvPicPr>
          <p:blipFill rotWithShape="1">
            <a:blip r:embed="rId9" cstate="print">
              <a:extLst>
                <a:ext uri="{28A0092B-C50C-407E-A947-70E740481C1C}">
                  <a14:useLocalDpi xmlns:a14="http://schemas.microsoft.com/office/drawing/2010/main" val="0"/>
                </a:ext>
              </a:extLst>
            </a:blip>
            <a:srcRect l="32311" t="4647" r="14458" b="32570"/>
            <a:stretch/>
          </p:blipFill>
          <p:spPr>
            <a:xfrm>
              <a:off x="14554200" y="14020800"/>
              <a:ext cx="5610459" cy="4464929"/>
            </a:xfrm>
            <a:prstGeom prst="rect">
              <a:avLst/>
            </a:prstGeom>
            <a:ln>
              <a:noFill/>
            </a:ln>
            <a:effectLst>
              <a:outerShdw blurRad="292100" dist="139700" dir="2700000" algn="tl" rotWithShape="0">
                <a:srgbClr val="333333">
                  <a:alpha val="65000"/>
                </a:srgbClr>
              </a:outerShdw>
            </a:effectLst>
          </p:spPr>
        </p:pic>
        <p:sp>
          <p:nvSpPr>
            <p:cNvPr id="50" name="Rectangle 49"/>
            <p:cNvSpPr/>
            <p:nvPr/>
          </p:nvSpPr>
          <p:spPr>
            <a:xfrm>
              <a:off x="14630399" y="18669467"/>
              <a:ext cx="5534259" cy="1456779"/>
            </a:xfrm>
            <a:prstGeom prst="rect">
              <a:avLst/>
            </a:prstGeom>
          </p:spPr>
          <p:txBody>
            <a:bodyPr wrap="square">
              <a:spAutoFit/>
            </a:bodyPr>
            <a:lstStyle/>
            <a:p>
              <a:r>
                <a:rPr lang="en-US" sz="2800" i="1" dirty="0" smtClean="0"/>
                <a:t>The </a:t>
              </a:r>
              <a:r>
                <a:rPr lang="en-US" sz="2800" i="1" dirty="0" smtClean="0"/>
                <a:t>figure above</a:t>
              </a:r>
              <a:r>
                <a:rPr lang="en-US" sz="2800" i="1" dirty="0" smtClean="0"/>
                <a:t> displays pixel sample location dispersion at Jockey’s Ridge State Park.</a:t>
              </a:r>
              <a:r>
                <a:rPr lang="en-US" sz="2800" b="1" i="1" dirty="0" smtClean="0"/>
                <a:t> </a:t>
              </a:r>
              <a:endParaRPr lang="en-US" sz="2800" i="1" dirty="0"/>
            </a:p>
          </p:txBody>
        </p:sp>
      </p:grpSp>
      <p:sp>
        <p:nvSpPr>
          <p:cNvPr id="51" name="TextBox 50"/>
          <p:cNvSpPr txBox="1"/>
          <p:nvPr/>
        </p:nvSpPr>
        <p:spPr>
          <a:xfrm>
            <a:off x="13944600" y="4038600"/>
            <a:ext cx="5562600" cy="12034060"/>
          </a:xfrm>
          <a:prstGeom prst="rect">
            <a:avLst/>
          </a:prstGeom>
          <a:noFill/>
        </p:spPr>
        <p:txBody>
          <a:bodyPr wrap="square" rtlCol="0">
            <a:spAutoFit/>
          </a:bodyPr>
          <a:lstStyle/>
          <a:p>
            <a:r>
              <a:rPr lang="en-US" sz="2800" b="1" dirty="0"/>
              <a:t>METHODS</a:t>
            </a:r>
          </a:p>
          <a:p>
            <a:pPr algn="just"/>
            <a:r>
              <a:rPr lang="en-US" sz="2400" i="1" dirty="0" smtClean="0"/>
              <a:t>Field </a:t>
            </a:r>
            <a:r>
              <a:rPr lang="en-US" sz="2400" i="1" dirty="0"/>
              <a:t>Work</a:t>
            </a:r>
          </a:p>
          <a:p>
            <a:pPr algn="just"/>
            <a:r>
              <a:rPr lang="en-US" sz="2400" dirty="0"/>
              <a:t>At the first field sample location was considered pixel one at zero meters.  After that, two more sample points were taken from that pixel at thirty-two meters and sixty-four meters linearly.  At the last point in the pixel, one-hundred thirty-two feet was measured from that pixel to the next pixel, and the process repeated for the collection of the remaining sample points.</a:t>
            </a:r>
          </a:p>
          <a:p>
            <a:pPr algn="just"/>
            <a:r>
              <a:rPr lang="en-US" sz="2400" dirty="0"/>
              <a:t>Spectral readings were taken from two locations in North Carolina, including the Sand Dunes of Jockey’s Ridge and the fields of the Wright Brothers’ Memorial Park.  In order to have access of the public land areas, research permits were requested, completed, and presented to the respective park rangers at each location {Appendix A and B}.  The spectral readings were saved as tab delimited files with an integration time of 50ms within the “</a:t>
            </a:r>
            <a:r>
              <a:rPr lang="en-US" sz="2400" dirty="0" err="1"/>
              <a:t>spect</a:t>
            </a:r>
            <a:r>
              <a:rPr lang="en-US" sz="2400" dirty="0"/>
              <a:t>” sub-folder of the pixel folder within the file system. The coordinates were marked on the GPS device in decimal format and later transferred to Google Earth. The reference image of the sample location was lastly taken.  The images were saved with a timestamp within the “</a:t>
            </a:r>
            <a:r>
              <a:rPr lang="en-US" sz="2400" dirty="0" err="1"/>
              <a:t>pict</a:t>
            </a:r>
            <a:r>
              <a:rPr lang="en-US" sz="2400" dirty="0"/>
              <a:t>” sub-folder of the pixel folder within the file system.</a:t>
            </a:r>
          </a:p>
          <a:p>
            <a:r>
              <a:rPr lang="en-US" sz="2800" b="1" dirty="0" smtClean="0"/>
              <a:t> </a:t>
            </a:r>
            <a:endParaRPr lang="en-US" sz="2800" b="1" dirty="0"/>
          </a:p>
        </p:txBody>
      </p:sp>
      <p:grpSp>
        <p:nvGrpSpPr>
          <p:cNvPr id="31" name="Group 30"/>
          <p:cNvGrpSpPr/>
          <p:nvPr/>
        </p:nvGrpSpPr>
        <p:grpSpPr>
          <a:xfrm>
            <a:off x="7010400" y="12877800"/>
            <a:ext cx="6875463" cy="6109395"/>
            <a:chOff x="7543800" y="12801600"/>
            <a:chExt cx="6875463" cy="6109395"/>
          </a:xfrm>
        </p:grpSpPr>
        <p:sp>
          <p:nvSpPr>
            <p:cNvPr id="47" name="TextBox 46"/>
            <p:cNvSpPr txBox="1"/>
            <p:nvPr/>
          </p:nvSpPr>
          <p:spPr>
            <a:xfrm>
              <a:off x="7620000" y="17526000"/>
              <a:ext cx="6705600" cy="1384995"/>
            </a:xfrm>
            <a:prstGeom prst="rect">
              <a:avLst/>
            </a:prstGeom>
            <a:noFill/>
          </p:spPr>
          <p:txBody>
            <a:bodyPr wrap="square" rtlCol="0">
              <a:spAutoFit/>
            </a:bodyPr>
            <a:lstStyle/>
            <a:p>
              <a:r>
                <a:rPr lang="en-US" sz="2800" i="1" dirty="0"/>
                <a:t>The figure above displays the design of "The </a:t>
              </a:r>
              <a:r>
                <a:rPr lang="en-US" sz="2800" i="1" dirty="0" smtClean="0"/>
                <a:t>Spectator”, sensors, </a:t>
              </a:r>
              <a:r>
                <a:rPr lang="en-US" sz="2800" i="1" dirty="0"/>
                <a:t>and the matte black paint that surrounded the bottom of the tool</a:t>
              </a:r>
              <a:r>
                <a:rPr lang="en-US" sz="2800" b="1" i="1" dirty="0"/>
                <a:t>.</a:t>
              </a:r>
              <a:r>
                <a:rPr lang="en-US" sz="2800" i="1" dirty="0"/>
                <a:t> </a:t>
              </a:r>
              <a:endParaRPr lang="en-US" sz="2800" b="1" i="1" dirty="0" smtClean="0"/>
            </a:p>
          </p:txBody>
        </p:sp>
        <p:grpSp>
          <p:nvGrpSpPr>
            <p:cNvPr id="8" name="Group 7"/>
            <p:cNvGrpSpPr/>
            <p:nvPr/>
          </p:nvGrpSpPr>
          <p:grpSpPr>
            <a:xfrm>
              <a:off x="7543800" y="12801600"/>
              <a:ext cx="6875463" cy="4648200"/>
              <a:chOff x="7238999" y="12801600"/>
              <a:chExt cx="6875463" cy="4648200"/>
            </a:xfrm>
          </p:grpSpPr>
          <p:pic>
            <p:nvPicPr>
              <p:cNvPr id="46" name="Picture 45"/>
              <p:cNvPicPr>
                <a:picLocks noChangeAspect="1"/>
              </p:cNvPicPr>
              <p:nvPr/>
            </p:nvPicPr>
            <p:blipFill>
              <a:blip r:embed="rId10"/>
              <a:stretch>
                <a:fillRect/>
              </a:stretch>
            </p:blipFill>
            <p:spPr>
              <a:xfrm>
                <a:off x="7238999" y="12801600"/>
                <a:ext cx="6875463" cy="4648200"/>
              </a:xfrm>
              <a:prstGeom prst="rect">
                <a:avLst/>
              </a:prstGeom>
            </p:spPr>
          </p:pic>
          <p:sp>
            <p:nvSpPr>
              <p:cNvPr id="14" name="TextBox 13"/>
              <p:cNvSpPr txBox="1"/>
              <p:nvPr/>
            </p:nvSpPr>
            <p:spPr>
              <a:xfrm>
                <a:off x="7315200" y="16002000"/>
                <a:ext cx="5029200" cy="1200328"/>
              </a:xfrm>
              <a:prstGeom prst="rect">
                <a:avLst/>
              </a:prstGeom>
              <a:noFill/>
            </p:spPr>
            <p:txBody>
              <a:bodyPr wrap="square" rtlCol="0">
                <a:spAutoFit/>
              </a:bodyPr>
              <a:lstStyle/>
              <a:p>
                <a:r>
                  <a:rPr lang="en-US" sz="2400" b="1" dirty="0" smtClean="0"/>
                  <a:t>Spectator </a:t>
                </a:r>
              </a:p>
              <a:p>
                <a:r>
                  <a:rPr lang="en-US" sz="2400" b="1" dirty="0" smtClean="0"/>
                  <a:t>Instrumentation</a:t>
                </a:r>
              </a:p>
              <a:p>
                <a:r>
                  <a:rPr lang="en-US" sz="2400" b="1" dirty="0" smtClean="0"/>
                  <a:t>Platform</a:t>
                </a:r>
                <a:endParaRPr lang="en-US" sz="2400" b="1" dirty="0" smtClean="0"/>
              </a:p>
            </p:txBody>
          </p:sp>
          <p:pic>
            <p:nvPicPr>
              <p:cNvPr id="4" name="Picture 3" descr="creativecommon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44399" y="16916400"/>
                <a:ext cx="1295400" cy="310896"/>
              </a:xfrm>
              <a:prstGeom prst="rect">
                <a:avLst/>
              </a:prstGeom>
            </p:spPr>
          </p:pic>
        </p:grpSp>
      </p:grpSp>
      <p:sp>
        <p:nvSpPr>
          <p:cNvPr id="55" name="TextBox 54"/>
          <p:cNvSpPr txBox="1"/>
          <p:nvPr/>
        </p:nvSpPr>
        <p:spPr>
          <a:xfrm>
            <a:off x="19735800" y="4129744"/>
            <a:ext cx="5638800" cy="7909856"/>
          </a:xfrm>
          <a:prstGeom prst="rect">
            <a:avLst/>
          </a:prstGeom>
          <a:noFill/>
        </p:spPr>
        <p:txBody>
          <a:bodyPr wrap="square" rtlCol="0">
            <a:spAutoFit/>
          </a:bodyPr>
          <a:lstStyle/>
          <a:p>
            <a:pPr algn="just"/>
            <a:r>
              <a:rPr lang="en-US" sz="2400" i="1" dirty="0" smtClean="0"/>
              <a:t>Laboratory </a:t>
            </a:r>
            <a:r>
              <a:rPr lang="en-US" sz="2400" i="1" dirty="0"/>
              <a:t>Work</a:t>
            </a:r>
          </a:p>
          <a:p>
            <a:pPr algn="just"/>
            <a:r>
              <a:rPr lang="en-US" sz="2400" dirty="0"/>
              <a:t>These GPS coordinates imported into Google Earth from the GPS device were saved in keyhole markup language (KML) file. The KML file was then entered into an application named KMLCSV Converter, to export the decimal values of the GPS coordinates into a comma separated values (CSV) format. Landsat </a:t>
            </a:r>
            <a:r>
              <a:rPr lang="en-US" sz="2400" dirty="0" err="1"/>
              <a:t>GeoTIFF</a:t>
            </a:r>
            <a:r>
              <a:rPr lang="en-US" sz="2400" dirty="0"/>
              <a:t> imagery was retrieved from the USGS Global Visualization Viewer (GLOVIS) website.  These Landsat images were then opened in ENVI to gather the pixel band data. In this specific case, four different bands of the possible seven readings were recorded for each pixel. This limitation occurred because the lab spectrometer’s upper wavelength limit was 65535 illuminant readings. The data was then entered into the master Google Spreadsheet document.</a:t>
            </a:r>
          </a:p>
          <a:p>
            <a:endParaRPr lang="en-US" sz="2800" b="1" dirty="0"/>
          </a:p>
        </p:txBody>
      </p:sp>
      <p:pic>
        <p:nvPicPr>
          <p:cNvPr id="30" name="Picture 29"/>
          <p:cNvPicPr>
            <a:picLocks noChangeAspect="1"/>
          </p:cNvPicPr>
          <p:nvPr/>
        </p:nvPicPr>
        <p:blipFill>
          <a:blip r:embed="rId12"/>
          <a:stretch>
            <a:fillRect/>
          </a:stretch>
        </p:blipFill>
        <p:spPr>
          <a:xfrm>
            <a:off x="14249400" y="16002000"/>
            <a:ext cx="4927600" cy="3695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341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1249</Words>
  <Application>Microsoft Macintosh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CERSER</cp:lastModifiedBy>
  <cp:revision>61</cp:revision>
  <cp:lastPrinted>2012-07-18T15:29:33Z</cp:lastPrinted>
  <dcterms:created xsi:type="dcterms:W3CDTF">2012-05-02T16:05:26Z</dcterms:created>
  <dcterms:modified xsi:type="dcterms:W3CDTF">2012-07-18T16:00:02Z</dcterms:modified>
</cp:coreProperties>
</file>